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Josefin Slab"/>
      <p:regular r:id="rId20"/>
      <p:bold r:id="rId21"/>
      <p:italic r:id="rId22"/>
      <p:boldItalic r:id="rId23"/>
    </p:embeddedFont>
    <p:embeddedFont>
      <p:font typeface="Anton"/>
      <p:regular r:id="rId24"/>
    </p:embeddedFont>
    <p:embeddedFont>
      <p:font typeface="Fira Sans Condensed Light"/>
      <p:regular r:id="rId25"/>
      <p:bold r:id="rId26"/>
      <p:italic r:id="rId27"/>
      <p:boldItalic r:id="rId28"/>
    </p:embeddedFont>
    <p:embeddedFont>
      <p:font typeface="Fira Sans Condensed"/>
      <p:regular r:id="rId29"/>
      <p:bold r:id="rId30"/>
      <p:italic r:id="rId31"/>
      <p:boldItalic r:id="rId32"/>
    </p:embeddedFont>
    <p:embeddedFont>
      <p:font typeface="Advent Pro Light"/>
      <p:regular r:id="rId33"/>
      <p:bold r:id="rId34"/>
    </p:embeddedFont>
    <p:embeddedFont>
      <p:font typeface="Rajdhani"/>
      <p:regular r:id="rId35"/>
      <p:bold r:id="rId36"/>
    </p:embeddedFont>
    <p:embeddedFont>
      <p:font typeface="Karl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boldItalic.fntdata"/><Relationship Id="rId20" Type="http://schemas.openxmlformats.org/officeDocument/2006/relationships/font" Target="fonts/JosefinSlab-regular.fntdata"/><Relationship Id="rId22" Type="http://schemas.openxmlformats.org/officeDocument/2006/relationships/font" Target="fonts/JosefinSlab-italic.fntdata"/><Relationship Id="rId21" Type="http://schemas.openxmlformats.org/officeDocument/2006/relationships/font" Target="fonts/JosefinSlab-bold.fntdata"/><Relationship Id="rId24" Type="http://schemas.openxmlformats.org/officeDocument/2006/relationships/font" Target="fonts/Anton-regular.fntdata"/><Relationship Id="rId23" Type="http://schemas.openxmlformats.org/officeDocument/2006/relationships/font" Target="fonts/JosefinSlab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.fntdata"/><Relationship Id="rId25" Type="http://schemas.openxmlformats.org/officeDocument/2006/relationships/font" Target="fonts/FiraSansCondensedLight-regular.fntdata"/><Relationship Id="rId28" Type="http://schemas.openxmlformats.org/officeDocument/2006/relationships/font" Target="fonts/FiraSansCondensedLight-boldItalic.fntdata"/><Relationship Id="rId27" Type="http://schemas.openxmlformats.org/officeDocument/2006/relationships/font" Target="fonts/FiraSansCondensed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-italic.fntdata"/><Relationship Id="rId30" Type="http://schemas.openxmlformats.org/officeDocument/2006/relationships/font" Target="fonts/FiraSansCondensed-bold.fntdata"/><Relationship Id="rId11" Type="http://schemas.openxmlformats.org/officeDocument/2006/relationships/slide" Target="slides/slide7.xml"/><Relationship Id="rId33" Type="http://schemas.openxmlformats.org/officeDocument/2006/relationships/font" Target="fonts/AdventProLight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AdventProLight-bold.fntdata"/><Relationship Id="rId15" Type="http://schemas.openxmlformats.org/officeDocument/2006/relationships/slide" Target="slides/slide11.xml"/><Relationship Id="rId37" Type="http://schemas.openxmlformats.org/officeDocument/2006/relationships/font" Target="fonts/Karla-regular.fntdata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slide" Target="slides/slide13.xml"/><Relationship Id="rId39" Type="http://schemas.openxmlformats.org/officeDocument/2006/relationships/font" Target="fonts/Karla-italic.fntdata"/><Relationship Id="rId16" Type="http://schemas.openxmlformats.org/officeDocument/2006/relationships/slide" Target="slides/slide12.xml"/><Relationship Id="rId38" Type="http://schemas.openxmlformats.org/officeDocument/2006/relationships/font" Target="fonts/Karl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cfd5ae8fbd_5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cfd5ae8fbd_5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fd5ae8fbd_5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cfd5ae8fbd_5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5abef0139_0_14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5abef0139_0_14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cfd5ae8fbd_5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cfd5ae8fbd_5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98bb5640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98bb5640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d5ae8fbd_5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d5ae8fbd_5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5abef0139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5abef0139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5abef0139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5abef0139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abef013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5abef013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cfd5ae8fb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cfd5ae8fb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fd5ae8fb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fd5ae8fb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1703950"/>
            <a:ext cx="55866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AI/ML Project</a:t>
            </a:r>
            <a:endParaRPr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Rajdhani"/>
                <a:ea typeface="Rajdhani"/>
                <a:cs typeface="Rajdhani"/>
                <a:sym typeface="Rajdhani"/>
              </a:rPr>
              <a:t>Covid-19/Breast- Cancer/Alzheimer prediction</a:t>
            </a:r>
            <a:endParaRPr sz="3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865575" y="34718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Team - 2</a:t>
            </a:r>
            <a:endParaRPr sz="20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1"/>
          <p:cNvSpPr txBox="1"/>
          <p:nvPr>
            <p:ph type="title"/>
          </p:nvPr>
        </p:nvSpPr>
        <p:spPr>
          <a:xfrm>
            <a:off x="228775" y="1614750"/>
            <a:ext cx="32871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Breast Cancer EDA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4" name="Google Shape;744;p31"/>
          <p:cNvCxnSpPr/>
          <p:nvPr/>
        </p:nvCxnSpPr>
        <p:spPr>
          <a:xfrm>
            <a:off x="43499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45" name="Google Shape;745;p31"/>
          <p:cNvSpPr txBox="1"/>
          <p:nvPr/>
        </p:nvSpPr>
        <p:spPr>
          <a:xfrm>
            <a:off x="4454225" y="904100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Feature encoding 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46" name="Google Shape;746;p31"/>
          <p:cNvSpPr txBox="1"/>
          <p:nvPr/>
        </p:nvSpPr>
        <p:spPr>
          <a:xfrm>
            <a:off x="4454225" y="2513663"/>
            <a:ext cx="440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Dropping dependent variable</a:t>
            </a:r>
            <a:endParaRPr sz="1500">
              <a:solidFill>
                <a:srgbClr val="F8FAF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7" name="Google Shape;747;p31"/>
          <p:cNvSpPr txBox="1"/>
          <p:nvPr/>
        </p:nvSpPr>
        <p:spPr>
          <a:xfrm>
            <a:off x="4545425" y="2826875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8" name="Google Shape;748;p31"/>
          <p:cNvSpPr txBox="1"/>
          <p:nvPr/>
        </p:nvSpPr>
        <p:spPr>
          <a:xfrm>
            <a:off x="4454225" y="1614750"/>
            <a:ext cx="4067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Check Correlation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49" name="Google Shape;749;p31"/>
          <p:cNvCxnSpPr>
            <a:stCxn id="750" idx="3"/>
            <a:endCxn id="745" idx="1"/>
          </p:cNvCxnSpPr>
          <p:nvPr/>
        </p:nvCxnSpPr>
        <p:spPr>
          <a:xfrm>
            <a:off x="4245725" y="121730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31"/>
          <p:cNvCxnSpPr>
            <a:stCxn id="752" idx="3"/>
            <a:endCxn id="746" idx="1"/>
          </p:cNvCxnSpPr>
          <p:nvPr/>
        </p:nvCxnSpPr>
        <p:spPr>
          <a:xfrm>
            <a:off x="4245725" y="2826863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31"/>
          <p:cNvCxnSpPr>
            <a:stCxn id="754" idx="3"/>
            <a:endCxn id="748" idx="1"/>
          </p:cNvCxnSpPr>
          <p:nvPr/>
        </p:nvCxnSpPr>
        <p:spPr>
          <a:xfrm>
            <a:off x="4245725" y="19279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31"/>
          <p:cNvSpPr txBox="1"/>
          <p:nvPr/>
        </p:nvSpPr>
        <p:spPr>
          <a:xfrm>
            <a:off x="4545425" y="3412600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Feature Scaling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56" name="Google Shape;756;p31"/>
          <p:cNvCxnSpPr/>
          <p:nvPr/>
        </p:nvCxnSpPr>
        <p:spPr>
          <a:xfrm>
            <a:off x="4245700" y="3725788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2"/>
          <p:cNvSpPr txBox="1"/>
          <p:nvPr>
            <p:ph type="title"/>
          </p:nvPr>
        </p:nvSpPr>
        <p:spPr>
          <a:xfrm>
            <a:off x="382325" y="1706850"/>
            <a:ext cx="3080100" cy="16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Random Forest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Classifier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62" name="Google Shape;762;p32"/>
          <p:cNvCxnSpPr/>
          <p:nvPr/>
        </p:nvCxnSpPr>
        <p:spPr>
          <a:xfrm>
            <a:off x="43499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63" name="Google Shape;763;p32"/>
          <p:cNvSpPr txBox="1"/>
          <p:nvPr/>
        </p:nvSpPr>
        <p:spPr>
          <a:xfrm>
            <a:off x="4454225" y="1147850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Can be used for both Classification and Regression problems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4" name="Google Shape;764;p32"/>
          <p:cNvSpPr txBox="1"/>
          <p:nvPr/>
        </p:nvSpPr>
        <p:spPr>
          <a:xfrm>
            <a:off x="4454225" y="2291213"/>
            <a:ext cx="3696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Combines multiple classifiers to solve a complex problem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5" name="Google Shape;765;p32"/>
          <p:cNvSpPr txBox="1"/>
          <p:nvPr/>
        </p:nvSpPr>
        <p:spPr>
          <a:xfrm>
            <a:off x="4454225" y="3434575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Enhances the accuracy of the model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66" name="Google Shape;766;p32"/>
          <p:cNvCxnSpPr>
            <a:stCxn id="767" idx="3"/>
            <a:endCxn id="763" idx="1"/>
          </p:cNvCxnSpPr>
          <p:nvPr/>
        </p:nvCxnSpPr>
        <p:spPr>
          <a:xfrm>
            <a:off x="424572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32"/>
          <p:cNvCxnSpPr>
            <a:stCxn id="769" idx="3"/>
            <a:endCxn id="764" idx="1"/>
          </p:cNvCxnSpPr>
          <p:nvPr/>
        </p:nvCxnSpPr>
        <p:spPr>
          <a:xfrm>
            <a:off x="4245725" y="2604413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32"/>
          <p:cNvCxnSpPr>
            <a:stCxn id="771" idx="3"/>
            <a:endCxn id="765" idx="1"/>
          </p:cNvCxnSpPr>
          <p:nvPr/>
        </p:nvCxnSpPr>
        <p:spPr>
          <a:xfrm flipH="1" rot="10800000">
            <a:off x="4245725" y="374777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3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Alzheimer Disease - Convolutional Neural Network</a:t>
            </a:r>
            <a:endParaRPr sz="3000"/>
          </a:p>
        </p:txBody>
      </p:sp>
      <p:sp>
        <p:nvSpPr>
          <p:cNvPr id="777" name="Google Shape;777;p33"/>
          <p:cNvSpPr txBox="1"/>
          <p:nvPr>
            <p:ph idx="1" type="subTitle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 preprocessed images</a:t>
            </a:r>
            <a:endParaRPr/>
          </a:p>
        </p:txBody>
      </p:sp>
      <p:sp>
        <p:nvSpPr>
          <p:cNvPr id="778" name="Google Shape;778;p33"/>
          <p:cNvSpPr txBox="1"/>
          <p:nvPr>
            <p:ph idx="2" type="subTitle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Finds aforementioned features in test images</a:t>
            </a:r>
            <a:endParaRPr/>
          </a:p>
        </p:txBody>
      </p:sp>
      <p:sp>
        <p:nvSpPr>
          <p:cNvPr id="779" name="Google Shape;779;p33"/>
          <p:cNvSpPr txBox="1"/>
          <p:nvPr>
            <p:ph idx="3" type="subTitle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 extracts features to find</a:t>
            </a:r>
            <a:endParaRPr/>
          </a:p>
        </p:txBody>
      </p:sp>
      <p:sp>
        <p:nvSpPr>
          <p:cNvPr id="780" name="Google Shape;780;p33"/>
          <p:cNvSpPr txBox="1"/>
          <p:nvPr>
            <p:ph type="title"/>
          </p:nvPr>
        </p:nvSpPr>
        <p:spPr>
          <a:xfrm>
            <a:off x="720000" y="3505575"/>
            <a:ext cx="18000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and image preprocessing</a:t>
            </a:r>
            <a:endParaRPr/>
          </a:p>
        </p:txBody>
      </p:sp>
      <p:sp>
        <p:nvSpPr>
          <p:cNvPr id="781" name="Google Shape;781;p33"/>
          <p:cNvSpPr txBox="1"/>
          <p:nvPr>
            <p:ph idx="4" type="title"/>
          </p:nvPr>
        </p:nvSpPr>
        <p:spPr>
          <a:xfrm>
            <a:off x="6362450" y="3673725"/>
            <a:ext cx="23214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Identifies said features in test images after going through model</a:t>
            </a:r>
            <a:endParaRPr/>
          </a:p>
        </p:txBody>
      </p:sp>
      <p:sp>
        <p:nvSpPr>
          <p:cNvPr id="782" name="Google Shape;782;p33"/>
          <p:cNvSpPr txBox="1"/>
          <p:nvPr>
            <p:ph idx="5" type="title"/>
          </p:nvPr>
        </p:nvSpPr>
        <p:spPr>
          <a:xfrm>
            <a:off x="3288750" y="3673725"/>
            <a:ext cx="25656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and Pooling layers extract features and create smaller images</a:t>
            </a:r>
            <a:endParaRPr/>
          </a:p>
        </p:txBody>
      </p:sp>
      <p:cxnSp>
        <p:nvCxnSpPr>
          <p:cNvPr id="783" name="Google Shape;783;p33"/>
          <p:cNvCxnSpPr/>
          <p:nvPr/>
        </p:nvCxnSpPr>
        <p:spPr>
          <a:xfrm>
            <a:off x="1750300" y="292942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4" name="Google Shape;784;p33"/>
          <p:cNvCxnSpPr/>
          <p:nvPr/>
        </p:nvCxnSpPr>
        <p:spPr>
          <a:xfrm rot="10800000">
            <a:off x="4571562" y="292942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5" name="Google Shape;785;p33"/>
          <p:cNvCxnSpPr/>
          <p:nvPr/>
        </p:nvCxnSpPr>
        <p:spPr>
          <a:xfrm rot="10800000">
            <a:off x="7392800" y="292942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8827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510" y="152400"/>
            <a:ext cx="17809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5300" y="152400"/>
            <a:ext cx="1846050" cy="127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34"/>
          <p:cNvCxnSpPr/>
          <p:nvPr/>
        </p:nvCxnSpPr>
        <p:spPr>
          <a:xfrm flipH="1" rot="10800000">
            <a:off x="2040675" y="4746650"/>
            <a:ext cx="720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34"/>
          <p:cNvCxnSpPr/>
          <p:nvPr/>
        </p:nvCxnSpPr>
        <p:spPr>
          <a:xfrm rot="10800000">
            <a:off x="2722775" y="310850"/>
            <a:ext cx="37800" cy="44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34"/>
          <p:cNvCxnSpPr/>
          <p:nvPr/>
        </p:nvCxnSpPr>
        <p:spPr>
          <a:xfrm>
            <a:off x="2722775" y="310850"/>
            <a:ext cx="9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34"/>
          <p:cNvCxnSpPr/>
          <p:nvPr/>
        </p:nvCxnSpPr>
        <p:spPr>
          <a:xfrm>
            <a:off x="5473425" y="263300"/>
            <a:ext cx="12237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 performance</a:t>
            </a:r>
            <a:endParaRPr/>
          </a:p>
        </p:txBody>
      </p:sp>
      <p:sp>
        <p:nvSpPr>
          <p:cNvPr id="802" name="Google Shape;802;p35"/>
          <p:cNvSpPr txBox="1"/>
          <p:nvPr/>
        </p:nvSpPr>
        <p:spPr>
          <a:xfrm flipH="1">
            <a:off x="1862850" y="1326550"/>
            <a:ext cx="301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Used variable learning rate that decreases by 5% after every epoch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803" name="Google Shape;8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4200" y="1185075"/>
            <a:ext cx="3054550" cy="19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5"/>
          <p:cNvPicPr preferRelativeResize="0"/>
          <p:nvPr/>
        </p:nvPicPr>
        <p:blipFill rotWithShape="1">
          <a:blip r:embed="rId5">
            <a:alphaModFix/>
          </a:blip>
          <a:srcRect b="0" l="0" r="0" t="-1450"/>
          <a:stretch/>
        </p:blipFill>
        <p:spPr>
          <a:xfrm>
            <a:off x="820449" y="2222250"/>
            <a:ext cx="3379925" cy="25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5"/>
          <p:cNvSpPr txBox="1"/>
          <p:nvPr/>
        </p:nvSpPr>
        <p:spPr>
          <a:xfrm flipH="1" rot="904">
            <a:off x="4413602" y="3382771"/>
            <a:ext cx="228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Training performance every epoch and final testing performance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6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6"/>
          <p:cNvSpPr txBox="1"/>
          <p:nvPr>
            <p:ph idx="4294967295" type="ctrTitle"/>
          </p:nvPr>
        </p:nvSpPr>
        <p:spPr>
          <a:xfrm>
            <a:off x="988675" y="1940025"/>
            <a:ext cx="40200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05" name="Google Shape;105;p23"/>
          <p:cNvSpPr txBox="1"/>
          <p:nvPr>
            <p:ph idx="4294967295" type="subTitle"/>
          </p:nvPr>
        </p:nvSpPr>
        <p:spPr>
          <a:xfrm>
            <a:off x="714450" y="3924525"/>
            <a:ext cx="1532400" cy="639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20190802006</a:t>
            </a:r>
            <a:endParaRPr sz="1400"/>
          </a:p>
        </p:txBody>
      </p:sp>
      <p:sp>
        <p:nvSpPr>
          <p:cNvPr id="106" name="Google Shape;106;p23"/>
          <p:cNvSpPr txBox="1"/>
          <p:nvPr>
            <p:ph idx="4294967295" type="subTitle"/>
          </p:nvPr>
        </p:nvSpPr>
        <p:spPr>
          <a:xfrm>
            <a:off x="3805900" y="3924375"/>
            <a:ext cx="1532400" cy="639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20190802054</a:t>
            </a:r>
            <a:endParaRPr sz="1400"/>
          </a:p>
        </p:txBody>
      </p:sp>
      <p:sp>
        <p:nvSpPr>
          <p:cNvPr id="107" name="Google Shape;107;p23"/>
          <p:cNvSpPr txBox="1"/>
          <p:nvPr>
            <p:ph idx="4294967295" type="subTitle"/>
          </p:nvPr>
        </p:nvSpPr>
        <p:spPr>
          <a:xfrm>
            <a:off x="2260075" y="1266024"/>
            <a:ext cx="1532400" cy="85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20190802140</a:t>
            </a:r>
            <a:endParaRPr sz="1400"/>
          </a:p>
        </p:txBody>
      </p:sp>
      <p:sp>
        <p:nvSpPr>
          <p:cNvPr id="108" name="Google Shape;108;p23"/>
          <p:cNvSpPr txBox="1"/>
          <p:nvPr>
            <p:ph idx="4294967295" type="subTitle"/>
          </p:nvPr>
        </p:nvSpPr>
        <p:spPr>
          <a:xfrm>
            <a:off x="6897400" y="3924375"/>
            <a:ext cx="1532400" cy="639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20190802079</a:t>
            </a:r>
            <a:endParaRPr sz="1400"/>
          </a:p>
        </p:txBody>
      </p:sp>
      <p:sp>
        <p:nvSpPr>
          <p:cNvPr id="109" name="Google Shape;109;p23"/>
          <p:cNvSpPr txBox="1"/>
          <p:nvPr>
            <p:ph idx="4294967295" type="subTitle"/>
          </p:nvPr>
        </p:nvSpPr>
        <p:spPr>
          <a:xfrm>
            <a:off x="5351475" y="1266025"/>
            <a:ext cx="1532400" cy="85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20190802063</a:t>
            </a:r>
            <a:endParaRPr sz="1400"/>
          </a:p>
        </p:txBody>
      </p:sp>
      <p:sp>
        <p:nvSpPr>
          <p:cNvPr id="110" name="Google Shape;110;p23"/>
          <p:cNvSpPr txBox="1"/>
          <p:nvPr>
            <p:ph idx="4294967295" type="subTitle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Ashwin Jawalikar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1" name="Google Shape;111;p23"/>
          <p:cNvSpPr txBox="1"/>
          <p:nvPr>
            <p:ph idx="4294967295" type="subTitle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Maitri        Surve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" name="Google Shape;112;p23"/>
          <p:cNvSpPr txBox="1"/>
          <p:nvPr>
            <p:ph idx="4294967295" type="subTitle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Aakriti       Singh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3" name="Google Shape;113;p23"/>
          <p:cNvSpPr txBox="1"/>
          <p:nvPr>
            <p:ph idx="4294967295" type="subTitle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Priyansh Bakhtani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" name="Google Shape;114;p23"/>
          <p:cNvSpPr txBox="1"/>
          <p:nvPr>
            <p:ph idx="4294967295" type="subTitle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Krutika Deolapure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3"/>
          <p:cNvCxnSpPr>
            <a:stCxn id="115" idx="6"/>
            <a:endCxn id="116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3"/>
          <p:cNvCxnSpPr>
            <a:stCxn id="116" idx="6"/>
            <a:endCxn id="117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3"/>
          <p:cNvCxnSpPr>
            <a:stCxn id="117" idx="6"/>
            <a:endCxn id="118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3"/>
          <p:cNvCxnSpPr>
            <a:stCxn id="118" idx="6"/>
            <a:endCxn id="119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" name="Google Shape;124;p23"/>
          <p:cNvGrpSpPr/>
          <p:nvPr/>
        </p:nvGrpSpPr>
        <p:grpSpPr>
          <a:xfrm>
            <a:off x="1314481" y="2785226"/>
            <a:ext cx="332355" cy="354974"/>
            <a:chOff x="5289631" y="1500214"/>
            <a:chExt cx="332355" cy="354974"/>
          </a:xfrm>
        </p:grpSpPr>
        <p:sp>
          <p:nvSpPr>
            <p:cNvPr id="125" name="Google Shape;125;p23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23"/>
          <p:cNvGrpSpPr/>
          <p:nvPr/>
        </p:nvGrpSpPr>
        <p:grpSpPr>
          <a:xfrm>
            <a:off x="2887048" y="2785087"/>
            <a:ext cx="278404" cy="355260"/>
            <a:chOff x="8047661" y="1501037"/>
            <a:chExt cx="278404" cy="355260"/>
          </a:xfrm>
        </p:grpSpPr>
        <p:sp>
          <p:nvSpPr>
            <p:cNvPr id="132" name="Google Shape;132;p23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23"/>
          <p:cNvGrpSpPr/>
          <p:nvPr/>
        </p:nvGrpSpPr>
        <p:grpSpPr>
          <a:xfrm>
            <a:off x="4436325" y="2782212"/>
            <a:ext cx="271244" cy="360994"/>
            <a:chOff x="6255238" y="2412249"/>
            <a:chExt cx="271244" cy="360994"/>
          </a:xfrm>
        </p:grpSpPr>
        <p:sp>
          <p:nvSpPr>
            <p:cNvPr id="137" name="Google Shape;137;p23"/>
            <p:cNvSpPr/>
            <p:nvPr/>
          </p:nvSpPr>
          <p:spPr>
            <a:xfrm>
              <a:off x="6351799" y="255408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6419720" y="255408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6368399" y="2593775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6255238" y="2412249"/>
              <a:ext cx="271244" cy="360994"/>
            </a:xfrm>
            <a:custGeom>
              <a:rect b="b" l="l" r="r" t="t"/>
              <a:pathLst>
                <a:path extrusionOk="0" h="11395" w="8562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6345779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413670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23"/>
          <p:cNvGrpSpPr/>
          <p:nvPr/>
        </p:nvGrpSpPr>
        <p:grpSpPr>
          <a:xfrm>
            <a:off x="5987113" y="2788792"/>
            <a:ext cx="261075" cy="347815"/>
            <a:chOff x="6709751" y="2881842"/>
            <a:chExt cx="261075" cy="347815"/>
          </a:xfrm>
        </p:grpSpPr>
        <p:sp>
          <p:nvSpPr>
            <p:cNvPr id="144" name="Google Shape;144;p23"/>
            <p:cNvSpPr/>
            <p:nvPr/>
          </p:nvSpPr>
          <p:spPr>
            <a:xfrm>
              <a:off x="6709751" y="2881842"/>
              <a:ext cx="261075" cy="347815"/>
            </a:xfrm>
            <a:custGeom>
              <a:rect b="b" l="l" r="r" t="t"/>
              <a:pathLst>
                <a:path extrusionOk="0" h="10979" w="8241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6819522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6803682" y="3006344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6868183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798011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6862892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3"/>
          <p:cNvGrpSpPr/>
          <p:nvPr/>
        </p:nvGrpSpPr>
        <p:grpSpPr>
          <a:xfrm>
            <a:off x="7532788" y="2784859"/>
            <a:ext cx="279513" cy="355735"/>
            <a:chOff x="7594288" y="2415259"/>
            <a:chExt cx="279513" cy="355735"/>
          </a:xfrm>
        </p:grpSpPr>
        <p:sp>
          <p:nvSpPr>
            <p:cNvPr id="151" name="Google Shape;151;p23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                          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4"/>
          <p:cNvSpPr txBox="1"/>
          <p:nvPr>
            <p:ph idx="4294967295" type="subTitle"/>
          </p:nvPr>
        </p:nvSpPr>
        <p:spPr>
          <a:xfrm flipH="1">
            <a:off x="720100" y="1182250"/>
            <a:ext cx="7953300" cy="33624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rla"/>
              <a:buAutoNum type="arabicPeriod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Coronavirus disease is an infectious disease caused by the sars-cov-2 virus.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Karla"/>
              <a:buAutoNum type="arabicPeriod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Breast cancer is a disease in which cells in the breast grow out of control. A tumour can be benign or malignant. Benign are not cancerous tumors and Malignant are cancerous tumors.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Karla"/>
              <a:buAutoNum type="arabicPeriod"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Alzheimer’s disease is a neurodegenerative disorder that affects the brain. The symptoms are mild at first and become more severe over time.</a:t>
            </a:r>
            <a:endParaRPr sz="20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257000" y="375275"/>
            <a:ext cx="60084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Georgia"/>
                <a:ea typeface="Georgia"/>
                <a:cs typeface="Georgia"/>
                <a:sym typeface="Georgia"/>
              </a:rPr>
              <a:t>  PROJECT OVERVIEW</a:t>
            </a:r>
            <a:endParaRPr b="0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612825" y="1122550"/>
            <a:ext cx="8183700" cy="3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Disease Prediction System (DPS) is based on the Data Science And Aiml techniques which makes use of for predicting the risk level of diseases i.e. Breast Cancer, Covid-19 and Alzheimer Based on their symptoms and some reports.</a:t>
            </a:r>
            <a:endParaRPr sz="18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The Covid-19 prediction uses 15 responses including some symptoms and several questions to predict the chances of the disease.</a:t>
            </a:r>
            <a:endParaRPr sz="18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The breast cancer prediction is based on the measurements of the tumor.</a:t>
            </a:r>
            <a:endParaRPr sz="18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12700" marR="508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The Alzheimer’s disease prediction uses MRI scans of a </a:t>
            </a: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patient's</a:t>
            </a:r>
            <a:r>
              <a:rPr lang="en" sz="18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 brain to determine the severity of the patient’s Dementia.</a:t>
            </a:r>
            <a:endParaRPr sz="18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  <p:sp>
        <p:nvSpPr>
          <p:cNvPr id="174" name="Google Shape;174;p26"/>
          <p:cNvSpPr txBox="1"/>
          <p:nvPr>
            <p:ph idx="2" type="subTitle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Alzheimer’s Disease (Convolutional Neural Network)</a:t>
            </a:r>
            <a:endParaRPr/>
          </a:p>
        </p:txBody>
      </p:sp>
      <p:sp>
        <p:nvSpPr>
          <p:cNvPr id="175" name="Google Shape;175;p26"/>
          <p:cNvSpPr txBox="1"/>
          <p:nvPr>
            <p:ph idx="4" type="subTitle"/>
          </p:nvPr>
        </p:nvSpPr>
        <p:spPr>
          <a:xfrm flipH="1">
            <a:off x="1346675" y="3229525"/>
            <a:ext cx="27111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(Decision Tree Classifier),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Breast Cancer (Random Forest C</a:t>
            </a:r>
            <a:r>
              <a:rPr lang="en"/>
              <a:t>lassifier</a:t>
            </a:r>
            <a:r>
              <a:rPr lang="en"/>
              <a:t>)</a:t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jdhani"/>
                <a:ea typeface="Rajdhani"/>
                <a:cs typeface="Rajdhani"/>
                <a:sym typeface="Rajdhani"/>
              </a:rPr>
              <a:t>Unsupervised</a:t>
            </a:r>
            <a:endParaRPr b="1" sz="24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7" name="Google Shape;177;p26"/>
          <p:cNvSpPr txBox="1"/>
          <p:nvPr>
            <p:ph idx="3" type="subTitle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jdhani"/>
                <a:ea typeface="Rajdhani"/>
                <a:cs typeface="Rajdhani"/>
                <a:sym typeface="Rajdhani"/>
              </a:rPr>
              <a:t>Supervised</a:t>
            </a:r>
            <a:endParaRPr b="1" sz="240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5914039" y="1653700"/>
            <a:ext cx="1027382" cy="1004639"/>
            <a:chOff x="1040275" y="238125"/>
            <a:chExt cx="5538450" cy="5237950"/>
          </a:xfrm>
        </p:grpSpPr>
        <p:sp>
          <p:nvSpPr>
            <p:cNvPr id="179" name="Google Shape;179;p26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" name="Google Shape;4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575" y="1729200"/>
            <a:ext cx="1664601" cy="9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idx="15" type="title"/>
          </p:nvPr>
        </p:nvSpPr>
        <p:spPr>
          <a:xfrm>
            <a:off x="230300" y="486650"/>
            <a:ext cx="86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ARCHITECTURE FOR COVID-19 &amp; BREAST CANCER PREDICTION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" name="Google Shape;410;p27"/>
          <p:cNvSpPr txBox="1"/>
          <p:nvPr>
            <p:ph type="title"/>
          </p:nvPr>
        </p:nvSpPr>
        <p:spPr>
          <a:xfrm>
            <a:off x="916225" y="1811485"/>
            <a:ext cx="1841400" cy="401700"/>
          </a:xfrm>
          <a:prstGeom prst="rect">
            <a:avLst/>
          </a:prstGeom>
        </p:spPr>
        <p:txBody>
          <a:bodyPr anchorCtr="0" anchor="b" bIns="91425" lIns="91425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11" name="Google Shape;411;p27"/>
          <p:cNvSpPr txBox="1"/>
          <p:nvPr>
            <p:ph idx="1" type="subTitle"/>
          </p:nvPr>
        </p:nvSpPr>
        <p:spPr>
          <a:xfrm>
            <a:off x="874375" y="2179700"/>
            <a:ext cx="2101200" cy="57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12" name="Google Shape;412;p27"/>
          <p:cNvSpPr txBox="1"/>
          <p:nvPr>
            <p:ph idx="2" type="title"/>
          </p:nvPr>
        </p:nvSpPr>
        <p:spPr>
          <a:xfrm>
            <a:off x="3498324" y="3312585"/>
            <a:ext cx="1841400" cy="401700"/>
          </a:xfrm>
          <a:prstGeom prst="rect">
            <a:avLst/>
          </a:prstGeom>
        </p:spPr>
        <p:txBody>
          <a:bodyPr anchorCtr="0" anchor="b" bIns="91425" lIns="91425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413" name="Google Shape;413;p27"/>
          <p:cNvSpPr txBox="1"/>
          <p:nvPr>
            <p:ph idx="3" type="subTitle"/>
          </p:nvPr>
        </p:nvSpPr>
        <p:spPr>
          <a:xfrm>
            <a:off x="6080425" y="2170052"/>
            <a:ext cx="2712600" cy="803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Decision tree(Covid) /Random forest (Breast Cancer) to train the model with training data.</a:t>
            </a:r>
            <a:endParaRPr/>
          </a:p>
        </p:txBody>
      </p:sp>
      <p:sp>
        <p:nvSpPr>
          <p:cNvPr id="414" name="Google Shape;414;p27"/>
          <p:cNvSpPr txBox="1"/>
          <p:nvPr>
            <p:ph idx="6" type="title"/>
          </p:nvPr>
        </p:nvSpPr>
        <p:spPr>
          <a:xfrm>
            <a:off x="3498324" y="1811485"/>
            <a:ext cx="1841400" cy="401700"/>
          </a:xfrm>
          <a:prstGeom prst="rect">
            <a:avLst/>
          </a:prstGeom>
        </p:spPr>
        <p:txBody>
          <a:bodyPr anchorCtr="0" anchor="b" bIns="91425" lIns="91425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15" name="Google Shape;415;p27"/>
          <p:cNvSpPr txBox="1"/>
          <p:nvPr>
            <p:ph idx="7" type="subTitle"/>
          </p:nvPr>
        </p:nvSpPr>
        <p:spPr>
          <a:xfrm>
            <a:off x="3389350" y="2285400"/>
            <a:ext cx="2277300" cy="57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Split the dataset to training data and testing data.</a:t>
            </a:r>
            <a:endParaRPr/>
          </a:p>
        </p:txBody>
      </p:sp>
      <p:sp>
        <p:nvSpPr>
          <p:cNvPr id="416" name="Google Shape;416;p27"/>
          <p:cNvSpPr txBox="1"/>
          <p:nvPr>
            <p:ph idx="8" type="title"/>
          </p:nvPr>
        </p:nvSpPr>
        <p:spPr>
          <a:xfrm>
            <a:off x="1004275" y="3312585"/>
            <a:ext cx="1841400" cy="401700"/>
          </a:xfrm>
          <a:prstGeom prst="rect">
            <a:avLst/>
          </a:prstGeom>
        </p:spPr>
        <p:txBody>
          <a:bodyPr anchorCtr="0" anchor="b" bIns="91425" lIns="91425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417" name="Google Shape;417;p27"/>
          <p:cNvSpPr txBox="1"/>
          <p:nvPr>
            <p:ph idx="9" type="subTitle"/>
          </p:nvPr>
        </p:nvSpPr>
        <p:spPr>
          <a:xfrm>
            <a:off x="786325" y="3716300"/>
            <a:ext cx="2277300" cy="714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Test and validate the model with the test data.</a:t>
            </a:r>
            <a:endParaRPr/>
          </a:p>
        </p:txBody>
      </p:sp>
      <p:sp>
        <p:nvSpPr>
          <p:cNvPr id="418" name="Google Shape;418;p27"/>
          <p:cNvSpPr txBox="1"/>
          <p:nvPr>
            <p:ph idx="13" type="title"/>
          </p:nvPr>
        </p:nvSpPr>
        <p:spPr>
          <a:xfrm>
            <a:off x="6618374" y="1811463"/>
            <a:ext cx="1446300" cy="401700"/>
          </a:xfrm>
          <a:prstGeom prst="rect">
            <a:avLst/>
          </a:prstGeom>
        </p:spPr>
        <p:txBody>
          <a:bodyPr anchorCtr="0" anchor="b" bIns="91425" lIns="91425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419" name="Google Shape;419;p27"/>
          <p:cNvSpPr txBox="1"/>
          <p:nvPr>
            <p:ph idx="14" type="subTitle"/>
          </p:nvPr>
        </p:nvSpPr>
        <p:spPr>
          <a:xfrm>
            <a:off x="3280375" y="3787250"/>
            <a:ext cx="2277300" cy="57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Compare the accuracy of the models.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 txBox="1"/>
          <p:nvPr>
            <p:ph idx="1" type="subTitle"/>
          </p:nvPr>
        </p:nvSpPr>
        <p:spPr>
          <a:xfrm>
            <a:off x="1265150" y="167580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25" name="Google Shape;425;p28"/>
          <p:cNvSpPr txBox="1"/>
          <p:nvPr>
            <p:ph idx="2" type="subTitle"/>
          </p:nvPr>
        </p:nvSpPr>
        <p:spPr>
          <a:xfrm>
            <a:off x="7248011" y="1902013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426" name="Google Shape;426;p28"/>
          <p:cNvSpPr txBox="1"/>
          <p:nvPr>
            <p:ph idx="4" type="subTitle"/>
          </p:nvPr>
        </p:nvSpPr>
        <p:spPr>
          <a:xfrm>
            <a:off x="7305099" y="34353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GaussianNB</a:t>
            </a:r>
            <a:endParaRPr/>
          </a:p>
        </p:txBody>
      </p:sp>
      <p:sp>
        <p:nvSpPr>
          <p:cNvPr id="427" name="Google Shape;427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Algorithms</a:t>
            </a:r>
            <a:endParaRPr/>
          </a:p>
        </p:txBody>
      </p:sp>
      <p:grpSp>
        <p:nvGrpSpPr>
          <p:cNvPr id="428" name="Google Shape;428;p28"/>
          <p:cNvGrpSpPr/>
          <p:nvPr/>
        </p:nvGrpSpPr>
        <p:grpSpPr>
          <a:xfrm>
            <a:off x="6709141" y="3595574"/>
            <a:ext cx="379930" cy="381002"/>
            <a:chOff x="1197950" y="238125"/>
            <a:chExt cx="5204525" cy="5219200"/>
          </a:xfrm>
        </p:grpSpPr>
        <p:sp>
          <p:nvSpPr>
            <p:cNvPr id="429" name="Google Shape;429;p28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28"/>
          <p:cNvGrpSpPr/>
          <p:nvPr/>
        </p:nvGrpSpPr>
        <p:grpSpPr>
          <a:xfrm>
            <a:off x="6709154" y="2132348"/>
            <a:ext cx="379767" cy="380480"/>
            <a:chOff x="1195500" y="238125"/>
            <a:chExt cx="5209425" cy="5219200"/>
          </a:xfrm>
        </p:grpSpPr>
        <p:sp>
          <p:nvSpPr>
            <p:cNvPr id="461" name="Google Shape;461;p28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9" name="Google Shape;499;p28"/>
          <p:cNvCxnSpPr/>
          <p:nvPr/>
        </p:nvCxnSpPr>
        <p:spPr>
          <a:xfrm>
            <a:off x="1210150" y="16633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00" name="Google Shape;500;p28"/>
          <p:cNvCxnSpPr/>
          <p:nvPr/>
        </p:nvCxnSpPr>
        <p:spPr>
          <a:xfrm>
            <a:off x="7247988" y="1889563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01" name="Google Shape;501;p28"/>
          <p:cNvGrpSpPr/>
          <p:nvPr/>
        </p:nvGrpSpPr>
        <p:grpSpPr>
          <a:xfrm>
            <a:off x="3570564" y="2708371"/>
            <a:ext cx="379958" cy="379958"/>
            <a:chOff x="1190625" y="238125"/>
            <a:chExt cx="5219200" cy="5219200"/>
          </a:xfrm>
        </p:grpSpPr>
        <p:sp>
          <p:nvSpPr>
            <p:cNvPr id="502" name="Google Shape;502;p28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4" name="Google Shape;594;p28"/>
          <p:cNvCxnSpPr/>
          <p:nvPr/>
        </p:nvCxnSpPr>
        <p:spPr>
          <a:xfrm>
            <a:off x="7248075" y="34229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5" name="Google Shape;595;p28"/>
          <p:cNvSpPr txBox="1"/>
          <p:nvPr>
            <p:ph idx="2" type="subTitle"/>
          </p:nvPr>
        </p:nvSpPr>
        <p:spPr>
          <a:xfrm>
            <a:off x="4258524" y="40002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cxnSp>
        <p:nvCxnSpPr>
          <p:cNvPr id="596" name="Google Shape;596;p28"/>
          <p:cNvCxnSpPr/>
          <p:nvPr/>
        </p:nvCxnSpPr>
        <p:spPr>
          <a:xfrm>
            <a:off x="4258525" y="39878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97" name="Google Shape;597;p28"/>
          <p:cNvCxnSpPr/>
          <p:nvPr/>
        </p:nvCxnSpPr>
        <p:spPr>
          <a:xfrm>
            <a:off x="1144925" y="3261488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8" name="Google Shape;598;p28"/>
          <p:cNvSpPr txBox="1"/>
          <p:nvPr>
            <p:ph idx="2" type="subTitle"/>
          </p:nvPr>
        </p:nvSpPr>
        <p:spPr>
          <a:xfrm>
            <a:off x="1201924" y="3273938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r>
              <a:rPr lang="en"/>
              <a:t> Regression</a:t>
            </a:r>
            <a:endParaRPr/>
          </a:p>
        </p:txBody>
      </p:sp>
      <p:sp>
        <p:nvSpPr>
          <p:cNvPr id="599" name="Google Shape;599;p28"/>
          <p:cNvSpPr txBox="1"/>
          <p:nvPr>
            <p:ph idx="2" type="subTitle"/>
          </p:nvPr>
        </p:nvSpPr>
        <p:spPr>
          <a:xfrm>
            <a:off x="4011449" y="24777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Neighbors</a:t>
            </a:r>
            <a:endParaRPr/>
          </a:p>
        </p:txBody>
      </p:sp>
      <p:cxnSp>
        <p:nvCxnSpPr>
          <p:cNvPr id="600" name="Google Shape;600;p28"/>
          <p:cNvCxnSpPr/>
          <p:nvPr/>
        </p:nvCxnSpPr>
        <p:spPr>
          <a:xfrm>
            <a:off x="4062825" y="25352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01" name="Google Shape;601;p28"/>
          <p:cNvGrpSpPr/>
          <p:nvPr/>
        </p:nvGrpSpPr>
        <p:grpSpPr>
          <a:xfrm>
            <a:off x="461301" y="1740155"/>
            <a:ext cx="589809" cy="572685"/>
            <a:chOff x="844912" y="1681380"/>
            <a:chExt cx="935611" cy="787305"/>
          </a:xfrm>
        </p:grpSpPr>
        <p:grpSp>
          <p:nvGrpSpPr>
            <p:cNvPr id="602" name="Google Shape;602;p28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603" name="Google Shape;603;p28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solidFill>
                <a:srgbClr val="FFFFFF"/>
              </a:solidFill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9" name="Google Shape;609;p28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610" name="Google Shape;610;p28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1" name="Google Shape;611;p28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612" name="Google Shape;612;p28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613" name="Google Shape;613;p28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8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8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28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28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28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28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0" name="Google Shape;620;p28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8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2" name="Google Shape;622;p28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623" name="Google Shape;623;p28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28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625" name="Google Shape;625;p28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626" name="Google Shape;626;p28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8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8" name="Google Shape;628;p28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28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0" name="Google Shape;630;p28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1" name="Google Shape;631;p28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2" name="Google Shape;632;p28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3" name="Google Shape;633;p28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8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5" name="Google Shape;635;p28"/>
          <p:cNvGrpSpPr/>
          <p:nvPr/>
        </p:nvGrpSpPr>
        <p:grpSpPr>
          <a:xfrm>
            <a:off x="3570568" y="4191814"/>
            <a:ext cx="589771" cy="318295"/>
            <a:chOff x="2413923" y="3711366"/>
            <a:chExt cx="1374117" cy="703260"/>
          </a:xfrm>
        </p:grpSpPr>
        <p:grpSp>
          <p:nvGrpSpPr>
            <p:cNvPr id="636" name="Google Shape;636;p28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637" name="Google Shape;637;p28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8" name="Google Shape;638;p28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639" name="Google Shape;639;p28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0" name="Google Shape;640;p28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1" name="Google Shape;641;p28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642" name="Google Shape;642;p28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3" name="Google Shape;643;p28"/>
                <p:cNvCxnSpPr/>
                <p:nvPr/>
              </p:nvCxnSpPr>
              <p:spPr>
                <a:xfrm flipH="1" rot="10800000">
                  <a:off x="3393053" y="3805664"/>
                  <a:ext cx="198900" cy="780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4" name="Google Shape;644;p28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645" name="Google Shape;645;p28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6" name="Google Shape;646;p28"/>
                <p:cNvCxnSpPr/>
                <p:nvPr/>
              </p:nvCxnSpPr>
              <p:spPr>
                <a:xfrm rot="-5400000">
                  <a:off x="3050760" y="3761316"/>
                  <a:ext cx="101100" cy="12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7" name="Google Shape;647;p28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648" name="Google Shape;648;p28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9" name="Google Shape;649;p28"/>
                <p:cNvCxnSpPr/>
                <p:nvPr/>
              </p:nvCxnSpPr>
              <p:spPr>
                <a:xfrm flipH="1">
                  <a:off x="2413923" y="4092060"/>
                  <a:ext cx="159600" cy="12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50" name="Google Shape;650;p28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651" name="Google Shape;651;p28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52" name="Google Shape;652;p28"/>
                <p:cNvCxnSpPr/>
                <p:nvPr/>
              </p:nvCxnSpPr>
              <p:spPr>
                <a:xfrm>
                  <a:off x="3630240" y="4092060"/>
                  <a:ext cx="157800" cy="12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53" name="Google Shape;653;p28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654" name="Google Shape;654;p28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6" name="Google Shape;656;p28"/>
          <p:cNvGrpSpPr/>
          <p:nvPr/>
        </p:nvGrpSpPr>
        <p:grpSpPr>
          <a:xfrm>
            <a:off x="617563" y="3422928"/>
            <a:ext cx="379870" cy="403444"/>
            <a:chOff x="1343100" y="238125"/>
            <a:chExt cx="4914225" cy="5219200"/>
          </a:xfrm>
        </p:grpSpPr>
        <p:sp>
          <p:nvSpPr>
            <p:cNvPr id="657" name="Google Shape;657;p28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9"/>
          <p:cNvSpPr txBox="1"/>
          <p:nvPr/>
        </p:nvSpPr>
        <p:spPr>
          <a:xfrm>
            <a:off x="5339175" y="1147850"/>
            <a:ext cx="2516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8" name="Google Shape;708;p29"/>
          <p:cNvSpPr txBox="1"/>
          <p:nvPr/>
        </p:nvSpPr>
        <p:spPr>
          <a:xfrm>
            <a:off x="5791600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09" name="Google Shape;709;p29"/>
          <p:cNvSpPr txBox="1"/>
          <p:nvPr>
            <p:ph type="title"/>
          </p:nvPr>
        </p:nvSpPr>
        <p:spPr>
          <a:xfrm>
            <a:off x="138175" y="1888950"/>
            <a:ext cx="2939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Covid-19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   EDA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0" name="Google Shape;710;p29"/>
          <p:cNvSpPr txBox="1"/>
          <p:nvPr/>
        </p:nvSpPr>
        <p:spPr>
          <a:xfrm>
            <a:off x="5791600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1" name="Google Shape;711;p29"/>
          <p:cNvSpPr txBox="1"/>
          <p:nvPr/>
        </p:nvSpPr>
        <p:spPr>
          <a:xfrm>
            <a:off x="6256025" y="1147850"/>
            <a:ext cx="2516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Find</a:t>
            </a: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ing Unique Values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2" name="Google Shape;712;p29"/>
          <p:cNvSpPr txBox="1"/>
          <p:nvPr/>
        </p:nvSpPr>
        <p:spPr>
          <a:xfrm>
            <a:off x="5896300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3" name="Google Shape;713;p29"/>
          <p:cNvSpPr txBox="1"/>
          <p:nvPr/>
        </p:nvSpPr>
        <p:spPr>
          <a:xfrm>
            <a:off x="3962425" y="1887975"/>
            <a:ext cx="2720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Checking for missing 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values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4" name="Google Shape;714;p29"/>
          <p:cNvSpPr txBox="1"/>
          <p:nvPr/>
        </p:nvSpPr>
        <p:spPr>
          <a:xfrm>
            <a:off x="4107625" y="3367300"/>
            <a:ext cx="2430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Feature importance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5" name="Google Shape;715;p29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Label Encoding</a:t>
            </a:r>
            <a:endParaRPr sz="1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16" name="Google Shape;716;p29"/>
          <p:cNvCxnSpPr/>
          <p:nvPr/>
        </p:nvCxnSpPr>
        <p:spPr>
          <a:xfrm>
            <a:off x="6157775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7" name="Google Shape;717;p29"/>
          <p:cNvCxnSpPr/>
          <p:nvPr/>
        </p:nvCxnSpPr>
        <p:spPr>
          <a:xfrm>
            <a:off x="6053550" y="146297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29"/>
          <p:cNvCxnSpPr/>
          <p:nvPr/>
        </p:nvCxnSpPr>
        <p:spPr>
          <a:xfrm>
            <a:off x="6053550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29"/>
          <p:cNvCxnSpPr/>
          <p:nvPr/>
        </p:nvCxnSpPr>
        <p:spPr>
          <a:xfrm>
            <a:off x="6053550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29"/>
          <p:cNvCxnSpPr/>
          <p:nvPr/>
        </p:nvCxnSpPr>
        <p:spPr>
          <a:xfrm flipH="1" rot="10800000">
            <a:off x="6053550" y="3680500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0"/>
          <p:cNvSpPr txBox="1"/>
          <p:nvPr>
            <p:ph type="title"/>
          </p:nvPr>
        </p:nvSpPr>
        <p:spPr>
          <a:xfrm>
            <a:off x="228775" y="1614750"/>
            <a:ext cx="32871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Decision Tree Classifier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26" name="Google Shape;726;p30"/>
          <p:cNvCxnSpPr/>
          <p:nvPr/>
        </p:nvCxnSpPr>
        <p:spPr>
          <a:xfrm>
            <a:off x="43499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7" name="Google Shape;727;p30"/>
          <p:cNvSpPr txBox="1"/>
          <p:nvPr/>
        </p:nvSpPr>
        <p:spPr>
          <a:xfrm>
            <a:off x="4454225" y="904100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uses a set of rules to make decisions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28" name="Google Shape;728;p30"/>
          <p:cNvSpPr txBox="1"/>
          <p:nvPr/>
        </p:nvSpPr>
        <p:spPr>
          <a:xfrm>
            <a:off x="4454225" y="1655575"/>
            <a:ext cx="4407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8FAFB"/>
                </a:solidFill>
                <a:latin typeface="Karla"/>
                <a:ea typeface="Karla"/>
                <a:cs typeface="Karla"/>
                <a:sym typeface="Karla"/>
              </a:rPr>
              <a:t>perform both classification and regression tasks</a:t>
            </a:r>
            <a:endParaRPr sz="1700">
              <a:solidFill>
                <a:srgbClr val="F8FAF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29" name="Google Shape;729;p30"/>
          <p:cNvSpPr txBox="1"/>
          <p:nvPr/>
        </p:nvSpPr>
        <p:spPr>
          <a:xfrm>
            <a:off x="4454225" y="3459400"/>
            <a:ext cx="3884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visualize the model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0" name="Google Shape;730;p30"/>
          <p:cNvSpPr txBox="1"/>
          <p:nvPr/>
        </p:nvSpPr>
        <p:spPr>
          <a:xfrm>
            <a:off x="4454225" y="2603550"/>
            <a:ext cx="4067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17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plits the dataset based on the value of a column, and creates new nodes</a:t>
            </a:r>
            <a:endParaRPr sz="17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31" name="Google Shape;731;p30"/>
          <p:cNvCxnSpPr>
            <a:stCxn id="732" idx="3"/>
            <a:endCxn id="727" idx="1"/>
          </p:cNvCxnSpPr>
          <p:nvPr/>
        </p:nvCxnSpPr>
        <p:spPr>
          <a:xfrm>
            <a:off x="4245725" y="121730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30"/>
          <p:cNvCxnSpPr>
            <a:stCxn id="734" idx="3"/>
            <a:endCxn id="728" idx="1"/>
          </p:cNvCxnSpPr>
          <p:nvPr/>
        </p:nvCxnSpPr>
        <p:spPr>
          <a:xfrm>
            <a:off x="4245725" y="196877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30"/>
          <p:cNvCxnSpPr>
            <a:stCxn id="736" idx="3"/>
            <a:endCxn id="730" idx="1"/>
          </p:cNvCxnSpPr>
          <p:nvPr/>
        </p:nvCxnSpPr>
        <p:spPr>
          <a:xfrm>
            <a:off x="4245725" y="29167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30"/>
          <p:cNvCxnSpPr>
            <a:stCxn id="738" idx="3"/>
            <a:endCxn id="729" idx="1"/>
          </p:cNvCxnSpPr>
          <p:nvPr/>
        </p:nvCxnSpPr>
        <p:spPr>
          <a:xfrm flipH="1" rot="10800000">
            <a:off x="4245725" y="3772600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